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8" r:id="rId4"/>
    <p:sldId id="264" r:id="rId5"/>
    <p:sldId id="260" r:id="rId6"/>
    <p:sldId id="263" r:id="rId7"/>
    <p:sldId id="26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9"/>
    <p:restoredTop sz="94421"/>
  </p:normalViewPr>
  <p:slideViewPr>
    <p:cSldViewPr snapToGrid="0">
      <p:cViewPr>
        <p:scale>
          <a:sx n="77" d="100"/>
          <a:sy n="77" d="100"/>
        </p:scale>
        <p:origin x="6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BA52E-85E7-8BF8-260D-542162DD2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4FE9C-4F3D-9B87-E6A5-CE3633B174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96B87-2992-7D35-1429-B9106D6BA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0CF73-0C95-3141-8E53-4D3258A2D059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FEA9F-82DA-9FD2-3143-18D9C4864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1898C-6787-9362-84D1-3DB377E06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D1C80-1265-7C44-83F3-E5F5F7DA2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65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29482-3578-F00A-6480-28C873AA7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5132D0-0054-9057-1EB5-8111F8F32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BDBA0-532E-2B3B-788E-824FF3BB6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0CF73-0C95-3141-8E53-4D3258A2D059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A4B22-DD7F-12D5-74BA-C44DCE48E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D9F9F-C627-1845-2B8F-78BBE3466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D1C80-1265-7C44-83F3-E5F5F7DA2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838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8C1191-17F6-8B59-F827-5FF9A92D18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F07ABA-8457-CEC7-9EB8-4B13788A3A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C3774-1B59-750E-D106-99C9CA4E0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0CF73-0C95-3141-8E53-4D3258A2D059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8375B-B25C-9213-6C4C-93A09817F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4A885-4BED-3CD4-575F-050E5AA54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D1C80-1265-7C44-83F3-E5F5F7DA2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9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1628B-262C-E778-CA39-D80EB38C2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315D4-9305-3F85-7832-ED9149A17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F6224-4A28-E993-4D9A-BDE0FD735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0CF73-0C95-3141-8E53-4D3258A2D059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677A8-6AD4-6984-0C20-9226158CE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6AD93-4872-3964-47B0-7AE9BEAA2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D1C80-1265-7C44-83F3-E5F5F7DA2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632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8DC44-D133-9CA1-496F-53B02FDAB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BB1A58-951C-D176-5B3D-326663B47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419B1-3C26-EA78-4853-6C07685A0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0CF73-0C95-3141-8E53-4D3258A2D059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670A1-3858-E538-112D-FC01A7207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A9A2-202D-C2D2-CD8C-E59F1A7C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D1C80-1265-7C44-83F3-E5F5F7DA2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099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62F19-BA3F-8A49-B831-1DDD45E69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27AD9-7F45-3336-E08C-ABE5D12D0D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045B2F-3D06-63B3-B9F1-865065EC1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5BF967-1E1F-E3C4-1CBC-33B2F865B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0CF73-0C95-3141-8E53-4D3258A2D059}" type="datetimeFigureOut">
              <a:rPr lang="en-US" smtClean="0"/>
              <a:t>10/9/23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2B0DA7-4BA0-7F60-B053-14142F1E3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2FE851-EA24-722F-C82D-2EEA379F0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D1C80-1265-7C44-83F3-E5F5F7DA2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467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36B4B-87C0-F0B5-60F2-038A81625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8FB7B-ED0C-323E-6A23-EF7E0F6025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03CE12-C56C-6DAD-8E83-D389AB359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F0598-9C5A-5BD5-0F01-A2CE74EED7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C3BDF2-D3D1-C491-8B2E-E8FCD703F0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798646-ECF2-E323-F187-0883B24E8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0CF73-0C95-3141-8E53-4D3258A2D059}" type="datetimeFigureOut">
              <a:rPr lang="en-US" smtClean="0"/>
              <a:t>10/9/23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5E60FA-5A53-C1EA-3214-ED266C9F8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64D070-2AD6-4F67-673F-4F0DB0AAB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D1C80-1265-7C44-83F3-E5F5F7DA2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143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BCC1-409E-A3EE-E26B-3C063A720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BB4BD-F505-DF6E-24EB-BF05163B8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0CF73-0C95-3141-8E53-4D3258A2D059}" type="datetimeFigureOut">
              <a:rPr lang="en-US" smtClean="0"/>
              <a:t>10/9/23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15792D-783E-C710-EE16-283A3526E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9E4F22-21FE-501F-0232-AAB5AE870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D1C80-1265-7C44-83F3-E5F5F7DA2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7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42ABD0-FB7E-382F-AF8A-074E828AB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0CF73-0C95-3141-8E53-4D3258A2D059}" type="datetimeFigureOut">
              <a:rPr lang="en-US" smtClean="0"/>
              <a:t>10/9/23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280257-F040-5301-337B-AFF4F5147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39CCE-B0AC-12E4-27D0-32FA1E641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D1C80-1265-7C44-83F3-E5F5F7DA2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783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3E755-9BE2-7BB0-E276-83E417E27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E3866-302E-7E2E-EFAB-7FD565FF0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01C5BB-717A-1037-50A0-26AFBC2471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A191FE-CF29-E3C5-F846-246975A9D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0CF73-0C95-3141-8E53-4D3258A2D059}" type="datetimeFigureOut">
              <a:rPr lang="en-US" smtClean="0"/>
              <a:t>10/9/23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FE1E75-EDD6-7FAA-DCFF-2FD97271C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DFB8D0-73E8-C3E3-53D9-59405A2B1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D1C80-1265-7C44-83F3-E5F5F7DA2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01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E206E-B34D-9DBB-2974-89A53B131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AC4083-A6C5-5942-58FE-6832A71479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B3D14E-22A4-430F-BF61-CC9771959A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BED3AE-1E64-224C-52FD-DA60016B5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0CF73-0C95-3141-8E53-4D3258A2D059}" type="datetimeFigureOut">
              <a:rPr lang="en-US" smtClean="0"/>
              <a:t>10/9/23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BE9316-C288-2C47-72B0-F8D706939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AD228-F6AB-07D7-C62A-6270D3311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D1C80-1265-7C44-83F3-E5F5F7DA2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033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123EE3-FF1B-55F1-6457-FCEE3177C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F002A4-A9F0-FA4D-B2DF-494C15B87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03AEA5-A457-A592-1399-243DB2924D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0CF73-0C95-3141-8E53-4D3258A2D059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96EBD-D21A-5E2B-E65E-D0C5278D1E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E7431-7889-BE22-14C8-88876AC2E6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D1C80-1265-7C44-83F3-E5F5F7DA2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78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file:////Users/josephlane/Library/Group%20Containers/UBF8T346G9.ms/WebArchiveCopyPasteTempFiles/com.microsoft.Word/page1image3940393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D8BBD859-0019-3D7B-C527-81AEE7985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2" descr="page1image39403936">
            <a:extLst>
              <a:ext uri="{FF2B5EF4-FFF2-40B4-BE49-F238E27FC236}">
                <a16:creationId xmlns:a16="http://schemas.microsoft.com/office/drawing/2014/main" id="{1A4CBA38-FEDE-37F1-1C12-BDBCB6509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64" y="802888"/>
            <a:ext cx="4167635" cy="539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DC2B4F37-B1CA-E9BC-DF04-163567319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757000-B34A-CB34-4AC7-1AC5BC95B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Metro Light Rail expansion from UB Main Street north through Amherst to the I-990 is based on </a:t>
            </a:r>
            <a:r>
              <a:rPr lang="en-US" b="1" dirty="0"/>
              <a:t>obsolete</a:t>
            </a:r>
            <a:r>
              <a:rPr lang="en-US" dirty="0"/>
              <a:t> Residential Population &amp; Commercial Development Projections made in late 60’s and early 70’s that did not occur.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61B56A-A755-E376-CA09-8EFCC598E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2" y="2057400"/>
            <a:ext cx="3935413" cy="366175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546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6A1C6-010F-A7BB-0C88-FA0061AF9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Audubon New Community in Amherst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5D198-9097-CF65-803F-F9662B062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6612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1971 two-volume document projected both residential and commercial development requirements north of Amherst UB campus:</a:t>
            </a:r>
          </a:p>
          <a:p>
            <a:r>
              <a:rPr lang="en-US" i="1" dirty="0">
                <a:solidFill>
                  <a:srgbClr val="38353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 </a:t>
            </a:r>
            <a:r>
              <a:rPr lang="en-US" i="1" dirty="0">
                <a:solidFill>
                  <a:srgbClr val="211E1E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total </a:t>
            </a:r>
            <a:r>
              <a:rPr lang="en-US" i="1" dirty="0">
                <a:solidFill>
                  <a:srgbClr val="38353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of 9,300 </a:t>
            </a:r>
            <a:r>
              <a:rPr lang="en-US" i="1" dirty="0">
                <a:solidFill>
                  <a:srgbClr val="211E1E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dwelling units will be </a:t>
            </a:r>
            <a:r>
              <a:rPr lang="en-US" i="1" dirty="0">
                <a:solidFill>
                  <a:srgbClr val="38353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constructed between </a:t>
            </a:r>
            <a:r>
              <a:rPr lang="en-US" i="1" dirty="0">
                <a:solidFill>
                  <a:srgbClr val="211E1E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1972 </a:t>
            </a:r>
            <a:r>
              <a:rPr lang="en-US" i="1" dirty="0">
                <a:solidFill>
                  <a:srgbClr val="38353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and </a:t>
            </a:r>
            <a:r>
              <a:rPr lang="en-US" i="1" dirty="0">
                <a:solidFill>
                  <a:srgbClr val="211E1E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1980 </a:t>
            </a:r>
            <a:r>
              <a:rPr lang="en-US" i="1" dirty="0">
                <a:solidFill>
                  <a:srgbClr val="38353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to </a:t>
            </a:r>
            <a:r>
              <a:rPr lang="en-US" i="1" dirty="0">
                <a:solidFill>
                  <a:srgbClr val="211E1E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house </a:t>
            </a:r>
            <a:r>
              <a:rPr lang="en-US" i="1" dirty="0">
                <a:solidFill>
                  <a:srgbClr val="38353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US" i="1" dirty="0">
                <a:solidFill>
                  <a:srgbClr val="211E1E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families </a:t>
            </a:r>
            <a:r>
              <a:rPr lang="en-US" i="1" dirty="0">
                <a:solidFill>
                  <a:srgbClr val="38353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of UB</a:t>
            </a:r>
            <a:r>
              <a:rPr lang="en-US" i="1" dirty="0">
                <a:solidFill>
                  <a:srgbClr val="211E1E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direct </a:t>
            </a:r>
            <a:r>
              <a:rPr lang="en-US" i="1" dirty="0">
                <a:solidFill>
                  <a:srgbClr val="38353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and </a:t>
            </a:r>
            <a:r>
              <a:rPr lang="en-US" i="1" dirty="0">
                <a:solidFill>
                  <a:srgbClr val="0C0A0A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indir</a:t>
            </a:r>
            <a:r>
              <a:rPr lang="en-US" i="1" dirty="0">
                <a:solidFill>
                  <a:srgbClr val="38353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ect emp</a:t>
            </a:r>
            <a:r>
              <a:rPr lang="en-US" i="1" dirty="0">
                <a:solidFill>
                  <a:srgbClr val="0C0A0A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i="1" dirty="0">
                <a:solidFill>
                  <a:srgbClr val="38353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oyees and students </a:t>
            </a:r>
            <a:r>
              <a:rPr lang="en-US" i="1" dirty="0">
                <a:solidFill>
                  <a:srgbClr val="0C0A0A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 </a:t>
            </a:r>
            <a:r>
              <a:rPr lang="en-US" i="1" dirty="0">
                <a:solidFill>
                  <a:srgbClr val="38353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 </a:t>
            </a:r>
            <a:r>
              <a:rPr lang="en-US" i="1" dirty="0">
                <a:solidFill>
                  <a:srgbClr val="211E1E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wide range </a:t>
            </a:r>
            <a:r>
              <a:rPr lang="en-US" i="1" dirty="0">
                <a:solidFill>
                  <a:srgbClr val="38353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of </a:t>
            </a:r>
            <a:r>
              <a:rPr lang="en-US" i="1" dirty="0">
                <a:solidFill>
                  <a:srgbClr val="0C0A0A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</a:t>
            </a:r>
            <a:r>
              <a:rPr lang="en-US" i="1" dirty="0">
                <a:solidFill>
                  <a:srgbClr val="38353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come </a:t>
            </a:r>
            <a:r>
              <a:rPr lang="en-US" i="1" dirty="0">
                <a:solidFill>
                  <a:srgbClr val="211E1E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group</a:t>
            </a:r>
            <a:r>
              <a:rPr lang="en-US" i="1" dirty="0">
                <a:solidFill>
                  <a:srgbClr val="4C4C4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s;</a:t>
            </a:r>
          </a:p>
          <a:p>
            <a:r>
              <a:rPr lang="en-US" i="1" dirty="0">
                <a:solidFill>
                  <a:srgbClr val="383535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There will be s</a:t>
            </a:r>
            <a:r>
              <a:rPr lang="en-US" i="1" dirty="0">
                <a:solidFill>
                  <a:srgbClr val="38353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ix new </a:t>
            </a:r>
            <a:r>
              <a:rPr lang="en-US" i="1" dirty="0">
                <a:solidFill>
                  <a:srgbClr val="211E1E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neighborhood </a:t>
            </a:r>
            <a:r>
              <a:rPr lang="en-US" i="1" dirty="0">
                <a:solidFill>
                  <a:srgbClr val="38353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centers conta</a:t>
            </a:r>
            <a:r>
              <a:rPr lang="en-US" i="1" dirty="0">
                <a:solidFill>
                  <a:srgbClr val="0C0A0A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ining </a:t>
            </a:r>
            <a:r>
              <a:rPr lang="en-US" i="1" dirty="0">
                <a:solidFill>
                  <a:srgbClr val="38353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shops</a:t>
            </a:r>
            <a:r>
              <a:rPr lang="en-US" i="1" dirty="0">
                <a:solidFill>
                  <a:srgbClr val="0C0A0A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solidFill>
                  <a:srgbClr val="38353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commun</a:t>
            </a:r>
            <a:r>
              <a:rPr lang="en-US" i="1" dirty="0">
                <a:solidFill>
                  <a:srgbClr val="0C0A0A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i="1" dirty="0">
                <a:solidFill>
                  <a:srgbClr val="38353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y serv</a:t>
            </a:r>
            <a:r>
              <a:rPr lang="en-US" i="1" dirty="0">
                <a:solidFill>
                  <a:srgbClr val="0C0A0A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i="1" dirty="0">
                <a:solidFill>
                  <a:srgbClr val="38353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ces, </a:t>
            </a:r>
            <a:r>
              <a:rPr lang="en-US" i="1" dirty="0">
                <a:solidFill>
                  <a:srgbClr val="383535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 hospital </a:t>
            </a:r>
            <a:r>
              <a:rPr lang="en-US" i="1" dirty="0">
                <a:solidFill>
                  <a:srgbClr val="38353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and four </a:t>
            </a:r>
            <a:r>
              <a:rPr lang="en-US" i="1" dirty="0">
                <a:solidFill>
                  <a:srgbClr val="0C0A0A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i="1" dirty="0">
                <a:solidFill>
                  <a:srgbClr val="38353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oca</a:t>
            </a:r>
            <a:r>
              <a:rPr lang="en-US" i="1" dirty="0">
                <a:solidFill>
                  <a:srgbClr val="0C0A0A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 </a:t>
            </a:r>
            <a:r>
              <a:rPr lang="en-US" i="1" dirty="0">
                <a:solidFill>
                  <a:srgbClr val="38353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i="1" dirty="0">
                <a:solidFill>
                  <a:srgbClr val="0C0A0A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i="1" dirty="0">
                <a:solidFill>
                  <a:srgbClr val="38353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ementary sc</a:t>
            </a:r>
            <a:r>
              <a:rPr lang="en-US" i="1" dirty="0">
                <a:solidFill>
                  <a:srgbClr val="0C0A0A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ho</a:t>
            </a:r>
            <a:r>
              <a:rPr lang="en-US" i="1" dirty="0">
                <a:solidFill>
                  <a:srgbClr val="38353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i="1" dirty="0">
                <a:solidFill>
                  <a:srgbClr val="0C0A0A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i="1" dirty="0">
                <a:solidFill>
                  <a:srgbClr val="38353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i="1" dirty="0">
                <a:solidFill>
                  <a:srgbClr val="0C0A0A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r>
              <a:rPr lang="en-US" i="1" dirty="0">
                <a:solidFill>
                  <a:srgbClr val="0C0A0A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i="1" dirty="0">
                <a:solidFill>
                  <a:srgbClr val="38353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ere w</a:t>
            </a:r>
            <a:r>
              <a:rPr lang="en-US" i="1" dirty="0">
                <a:solidFill>
                  <a:srgbClr val="0C0A0A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ill </a:t>
            </a:r>
            <a:r>
              <a:rPr lang="en-US" i="1" dirty="0">
                <a:solidFill>
                  <a:srgbClr val="211E1E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be </a:t>
            </a:r>
            <a:r>
              <a:rPr lang="en-US" i="1" dirty="0">
                <a:solidFill>
                  <a:srgbClr val="0C0A0A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indu</a:t>
            </a:r>
            <a:r>
              <a:rPr lang="en-US" i="1" dirty="0">
                <a:solidFill>
                  <a:srgbClr val="38353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stria</a:t>
            </a:r>
            <a:r>
              <a:rPr lang="en-US" i="1" dirty="0">
                <a:solidFill>
                  <a:srgbClr val="0C0A0A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 </a:t>
            </a:r>
            <a:r>
              <a:rPr lang="en-US" i="1" dirty="0">
                <a:solidFill>
                  <a:srgbClr val="38353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i="1" dirty="0">
                <a:solidFill>
                  <a:srgbClr val="0C0A0A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nd </a:t>
            </a:r>
            <a:r>
              <a:rPr lang="en-US" i="1" dirty="0">
                <a:solidFill>
                  <a:srgbClr val="211E1E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office development in </a:t>
            </a:r>
            <a:r>
              <a:rPr lang="en-US" i="1" dirty="0">
                <a:solidFill>
                  <a:srgbClr val="38353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four separate </a:t>
            </a:r>
            <a:r>
              <a:rPr lang="en-US" i="1" dirty="0">
                <a:solidFill>
                  <a:srgbClr val="211E1E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industrial </a:t>
            </a:r>
            <a:r>
              <a:rPr lang="en-US" i="1" dirty="0">
                <a:solidFill>
                  <a:srgbClr val="38353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areas a</a:t>
            </a:r>
            <a:r>
              <a:rPr lang="en-US" i="1" dirty="0">
                <a:solidFill>
                  <a:srgbClr val="0C0A0A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nd </a:t>
            </a:r>
            <a:r>
              <a:rPr lang="en-US" i="1" dirty="0">
                <a:solidFill>
                  <a:srgbClr val="38353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 </a:t>
            </a:r>
            <a:r>
              <a:rPr lang="en-US" i="1" dirty="0">
                <a:solidFill>
                  <a:srgbClr val="211E1E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high-</a:t>
            </a:r>
            <a:r>
              <a:rPr lang="en-US" i="1" dirty="0">
                <a:solidFill>
                  <a:srgbClr val="38353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qua</a:t>
            </a:r>
            <a:r>
              <a:rPr lang="en-US" i="1" dirty="0">
                <a:solidFill>
                  <a:srgbClr val="0C0A0A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lit</a:t>
            </a:r>
            <a:r>
              <a:rPr lang="en-US" i="1" dirty="0">
                <a:solidFill>
                  <a:srgbClr val="38353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y </a:t>
            </a:r>
            <a:r>
              <a:rPr lang="en-US" i="1" dirty="0">
                <a:solidFill>
                  <a:srgbClr val="211E1E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new </a:t>
            </a:r>
            <a:r>
              <a:rPr lang="en-US" i="1" dirty="0">
                <a:solidFill>
                  <a:srgbClr val="38353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commun</a:t>
            </a:r>
            <a:r>
              <a:rPr lang="en-US" i="1" dirty="0">
                <a:solidFill>
                  <a:srgbClr val="0C0A0A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ity </a:t>
            </a:r>
            <a:r>
              <a:rPr lang="en-US" i="1" dirty="0">
                <a:solidFill>
                  <a:srgbClr val="38353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center.</a:t>
            </a:r>
            <a:endParaRPr lang="en-US" i="1" dirty="0">
              <a:effectLst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63033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378EA-A3F1-56CF-3A4D-30BF63EC7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4588"/>
            <a:ext cx="10515600" cy="1064954"/>
          </a:xfrm>
        </p:spPr>
        <p:txBody>
          <a:bodyPr>
            <a:normAutofit/>
          </a:bodyPr>
          <a:lstStyle/>
          <a:p>
            <a:r>
              <a:rPr lang="en-US" dirty="0"/>
              <a:t>Audubon New Community - 1/10 of the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E96A8-7E1F-EBB5-1691-C815D6ECD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529542"/>
            <a:ext cx="10958512" cy="4999846"/>
          </a:xfrm>
        </p:spPr>
        <p:txBody>
          <a:bodyPr>
            <a:normAutofit/>
          </a:bodyPr>
          <a:lstStyle/>
          <a:p>
            <a:r>
              <a:rPr lang="en-US" sz="30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Urban Develop</a:t>
            </a:r>
            <a:r>
              <a:rPr lang="en-US" sz="30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ment Corporation study (1971) projected a need for over </a:t>
            </a:r>
            <a:r>
              <a:rPr lang="en-US" sz="3000" b="1" kern="100" dirty="0">
                <a:ea typeface="Calibri" panose="020F0502020204030204" pitchFamily="34" charset="0"/>
                <a:cs typeface="Times New Roman" panose="02020603050405020304" pitchFamily="18" charset="0"/>
              </a:rPr>
              <a:t>9,300 dwelling units:</a:t>
            </a:r>
          </a:p>
          <a:p>
            <a:pPr lvl="1">
              <a:buFont typeface="Wingdings" pitchFamily="2" charset="2"/>
              <a:buChar char="Ø"/>
            </a:pPr>
            <a:r>
              <a:rPr lang="en-US" sz="30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US" sz="30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Audubon Community is now built out at </a:t>
            </a:r>
            <a:r>
              <a:rPr lang="en-US" sz="30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approximate</a:t>
            </a:r>
            <a:r>
              <a:rPr lang="en-US" sz="30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ly </a:t>
            </a:r>
          </a:p>
          <a:p>
            <a:pPr marL="457200" lvl="1" indent="0">
              <a:buNone/>
            </a:pPr>
            <a:r>
              <a:rPr lang="en-US" sz="3000" b="1" kern="100" dirty="0">
                <a:ea typeface="Calibri" panose="020F0502020204030204" pitchFamily="34" charset="0"/>
                <a:cs typeface="Times New Roman" panose="02020603050405020304" pitchFamily="18" charset="0"/>
              </a:rPr>
              <a:t>450</a:t>
            </a:r>
            <a:r>
              <a:rPr lang="en-US" sz="30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 dwelling units plus another 500 apartments, so about 1/10 of the projected number!</a:t>
            </a:r>
          </a:p>
          <a:p>
            <a:pPr lvl="1">
              <a:buFont typeface="Wingdings" pitchFamily="2" charset="2"/>
              <a:buChar char="Ø"/>
            </a:pPr>
            <a:endParaRPr lang="en-US" sz="3000" kern="1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30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This led to an estimated eventual </a:t>
            </a:r>
            <a:r>
              <a:rPr lang="en-US" sz="30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30,000</a:t>
            </a:r>
            <a:r>
              <a:rPr lang="en-US" sz="30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residents for the Audubon Community a</a:t>
            </a:r>
            <a:r>
              <a:rPr lang="en-US" sz="30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ssuming an average </a:t>
            </a:r>
            <a:r>
              <a:rPr lang="en-US" sz="30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household size of three: </a:t>
            </a:r>
          </a:p>
          <a:p>
            <a:pPr lvl="1">
              <a:buFont typeface="Wingdings" pitchFamily="2" charset="2"/>
              <a:buChar char="Ø"/>
            </a:pPr>
            <a:r>
              <a:rPr lang="en-US" sz="30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The actual built-out population is about </a:t>
            </a:r>
            <a:r>
              <a:rPr lang="en-US" sz="3000" b="1" kern="100" dirty="0">
                <a:ea typeface="Calibri" panose="020F0502020204030204" pitchFamily="34" charset="0"/>
                <a:cs typeface="Times New Roman" panose="02020603050405020304" pitchFamily="18" charset="0"/>
              </a:rPr>
              <a:t>2,800</a:t>
            </a:r>
            <a:r>
              <a:rPr lang="en-US" sz="30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 including senior and low-income apartment residents, again 1/10 projections!</a:t>
            </a:r>
            <a:endParaRPr lang="en-US" sz="30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itchFamily="2" charset="2"/>
              <a:buChar char="Ø"/>
            </a:pPr>
            <a:endParaRPr lang="en-US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59372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FFBC4-80C4-2C49-309E-9EF040CC6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Realizing 10% of Planned Residents/Units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A6AA7-C2B0-F67D-BB46-BE28C0B10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040"/>
            <a:ext cx="10662920" cy="4713923"/>
          </a:xfrm>
        </p:spPr>
        <p:txBody>
          <a:bodyPr>
            <a:normAutofit/>
          </a:bodyPr>
          <a:lstStyle/>
          <a:p>
            <a:r>
              <a:rPr lang="en-US" sz="3600" dirty="0"/>
              <a:t>The following map show the areas (in red) within the corridor north of UB Amherst campus originally slated for residential development.</a:t>
            </a:r>
          </a:p>
          <a:p>
            <a:r>
              <a:rPr lang="en-US" sz="3600" dirty="0"/>
              <a:t>The subsequent map shows the actual area where residential development occurred.</a:t>
            </a:r>
          </a:p>
          <a:p>
            <a:r>
              <a:rPr lang="en-US" sz="3600" dirty="0"/>
              <a:t>The remaining space was largely deemed preserved wetlands or re-zoned for commercial use, which is also currently experiencing a high vacancy rate.</a:t>
            </a:r>
          </a:p>
        </p:txBody>
      </p:sp>
    </p:spTree>
    <p:extLst>
      <p:ext uri="{BB962C8B-B14F-4D97-AF65-F5344CB8AC3E}">
        <p14:creationId xmlns:p14="http://schemas.microsoft.com/office/powerpoint/2010/main" val="3496503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FE9E9A-6C38-B32C-AEA0-B748D429F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367" y="-2114550"/>
            <a:ext cx="7430113" cy="961548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612138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FE9E9A-6C38-B32C-AEA0-B748D429F2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90" t="60192" r="27825" b="28050"/>
          <a:stretch/>
        </p:blipFill>
        <p:spPr>
          <a:xfrm>
            <a:off x="6604410" y="4428162"/>
            <a:ext cx="511032" cy="51370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154D07-7E7C-C1F1-2DDD-FCB0B3882617}"/>
              </a:ext>
            </a:extLst>
          </p:cNvPr>
          <p:cNvSpPr txBox="1"/>
          <p:nvPr/>
        </p:nvSpPr>
        <p:spPr>
          <a:xfrm>
            <a:off x="1080655" y="1299009"/>
            <a:ext cx="10723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planned residential development area consumed the entire prior page. Below is the entire area eventually developed for UB residential use as the Audubon New Community!</a:t>
            </a:r>
          </a:p>
        </p:txBody>
      </p:sp>
    </p:spTree>
    <p:extLst>
      <p:ext uri="{BB962C8B-B14F-4D97-AF65-F5344CB8AC3E}">
        <p14:creationId xmlns:p14="http://schemas.microsoft.com/office/powerpoint/2010/main" val="2583164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C87D2-5C66-2A94-B870-3840EF933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2014"/>
            <a:ext cx="10515600" cy="831273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4400" dirty="0"/>
            </a:br>
            <a:r>
              <a:rPr lang="en-US" sz="4400" dirty="0"/>
              <a:t>What was planned did not happen.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3090C-B08B-8C27-11C9-9C724DF87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767" y="1562793"/>
            <a:ext cx="10922923" cy="4614170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There is only one tenth the number of envisioned residential units in the area north of UB Amherst campus.</a:t>
            </a:r>
          </a:p>
          <a:p>
            <a:r>
              <a:rPr lang="en-US" dirty="0"/>
              <a:t>There is also about one tenth the population that was expected to require an expanded light rail transit system.</a:t>
            </a:r>
          </a:p>
          <a:p>
            <a:r>
              <a:rPr lang="en-US" sz="2800" dirty="0"/>
              <a:t>The student housing complexes along Sweet Home Road and north of Dodge Road, each comes with dedicated shuttle bus service, so no need for light rail.</a:t>
            </a:r>
          </a:p>
          <a:p>
            <a:r>
              <a:rPr lang="en-US" dirty="0"/>
              <a:t>Most of the land originally planned for development is dedicated wetlands now occupied by trees and wildlife.  Neither of which need a light rail system.</a:t>
            </a:r>
            <a:endParaRPr lang="en-US" sz="2800" dirty="0"/>
          </a:p>
          <a:p>
            <a:r>
              <a:rPr lang="en-US" sz="2800" dirty="0"/>
              <a:t>The lack of actual residential development and population growth has rendered the original plan for a light </a:t>
            </a:r>
            <a:r>
              <a:rPr lang="en-US" dirty="0"/>
              <a:t>r</a:t>
            </a:r>
            <a:r>
              <a:rPr lang="en-US" sz="2800" dirty="0"/>
              <a:t>ail extension obsolete. It lives on as nothing more than an NFTA pipe dream for an expanded bureaucracy.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669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3162</TotalTime>
  <Words>457</Words>
  <Application>Microsoft Macintosh PowerPoint</Application>
  <PresentationFormat>Widescreen</PresentationFormat>
  <Paragraphs>26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Wingdings</vt:lpstr>
      <vt:lpstr>Office Theme</vt:lpstr>
      <vt:lpstr>PowerPoint Presentation</vt:lpstr>
      <vt:lpstr>The Audubon New Community in Amherst</vt:lpstr>
      <vt:lpstr>Audubon New Community - 1/10 of the Plan</vt:lpstr>
      <vt:lpstr>Realizing 10% of Planned Residents/Units</vt:lpstr>
      <vt:lpstr>PowerPoint Presentation</vt:lpstr>
      <vt:lpstr>PowerPoint Presentation</vt:lpstr>
      <vt:lpstr> What was planned did not happen.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Lane</dc:creator>
  <cp:lastModifiedBy>Joseph Lane</cp:lastModifiedBy>
  <cp:revision>4</cp:revision>
  <dcterms:created xsi:type="dcterms:W3CDTF">2023-10-09T17:48:44Z</dcterms:created>
  <dcterms:modified xsi:type="dcterms:W3CDTF">2023-10-11T22:31:17Z</dcterms:modified>
</cp:coreProperties>
</file>